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73" r:id="rId7"/>
    <p:sldId id="278" r:id="rId8"/>
    <p:sldId id="260" r:id="rId9"/>
    <p:sldId id="275" r:id="rId10"/>
    <p:sldId id="276" r:id="rId11"/>
    <p:sldId id="262" r:id="rId12"/>
    <p:sldId id="263" r:id="rId13"/>
    <p:sldId id="282" r:id="rId14"/>
    <p:sldId id="279" r:id="rId15"/>
    <p:sldId id="280" r:id="rId16"/>
    <p:sldId id="281" r:id="rId17"/>
    <p:sldId id="264" r:id="rId18"/>
    <p:sldId id="265" r:id="rId19"/>
    <p:sldId id="266" r:id="rId20"/>
    <p:sldId id="267" r:id="rId21"/>
    <p:sldId id="283" r:id="rId22"/>
    <p:sldId id="284" r:id="rId23"/>
    <p:sldId id="285" r:id="rId24"/>
    <p:sldId id="287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3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9F3B0-BC03-4644-B362-F32965F7E7C2}" type="datetimeFigureOut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D5A8E-3034-4A34-84F9-179C7C2D3A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90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전쟁과 여성인권 박물관 건립논쟁 </a:t>
            </a:r>
            <a:r>
              <a:rPr lang="en-US" altLang="ko-KR" dirty="0" smtClean="0"/>
              <a:t>http://www.womennews.co.kr/news/39179 http://www.kukinews.com/news2/article/view.asp?page=1&amp;gCode=kmi&amp;arcid=0921084374&amp;cp=du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D5A8E-3034-4A34-84F9-179C7C2D3A6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140DC-C769-4F9B-9F5C-CC857264FD33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</a:t>
            </a:r>
            <a:r>
              <a:rPr lang="ko-KR" altLang="en-US"/>
              <a:t>한국의 남녀</a:t>
            </a:r>
            <a:r>
              <a:rPr lang="en-US" altLang="ko-KR"/>
              <a:t>] </a:t>
            </a:r>
            <a:r>
              <a:rPr lang="ko-KR" altLang="en-US"/>
              <a:t>프랑스 화가 셍 쑈베의 </a:t>
            </a:r>
            <a:r>
              <a:rPr lang="en-US" altLang="ko-KR"/>
              <a:t>1806</a:t>
            </a:r>
            <a:r>
              <a:rPr lang="ko-KR" altLang="en-US"/>
              <a:t>년판 </a:t>
            </a:r>
            <a:r>
              <a:rPr lang="en-US" altLang="ko-KR"/>
              <a:t>[</a:t>
            </a:r>
            <a:r>
              <a:rPr lang="ko-KR" altLang="en-US"/>
              <a:t>아시아 왕국의 민족들</a:t>
            </a:r>
            <a:r>
              <a:rPr lang="en-US" altLang="ko-KR"/>
              <a:t>] </a:t>
            </a:r>
            <a:r>
              <a:rPr lang="ko-KR" altLang="en-US"/>
              <a:t>채색판화</a:t>
            </a:r>
            <a:r>
              <a:rPr lang="en-US" altLang="ko-KR"/>
              <a:t>. </a:t>
            </a:r>
            <a:r>
              <a:rPr lang="ko-KR" altLang="en-US"/>
              <a:t>아직은 공식적 조선탐사가 이루어지기 전에 그려진 것</a:t>
            </a:r>
            <a:r>
              <a:rPr lang="en-US" altLang="ko-KR"/>
              <a:t>. </a:t>
            </a:r>
            <a:r>
              <a:rPr lang="ko-KR" altLang="en-US"/>
              <a:t>모자와 인삼</a:t>
            </a:r>
            <a:r>
              <a:rPr lang="en-US" altLang="ko-KR"/>
              <a:t>, </a:t>
            </a:r>
            <a:r>
              <a:rPr lang="ko-KR" altLang="en-US"/>
              <a:t>색동 등이 특징적</a:t>
            </a:r>
            <a:r>
              <a:rPr lang="en-US" altLang="ko-KR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C134B-BD64-4ECF-8723-EEBB2E6E93FA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1816</a:t>
            </a:r>
            <a:r>
              <a:rPr lang="ko-KR" altLang="en-US"/>
              <a:t>년 백령도 부근을 탐사했던 영국 선박 라이라 호의 함장 바질 홀이 </a:t>
            </a:r>
            <a:r>
              <a:rPr lang="en-US" altLang="ko-KR"/>
              <a:t>1818</a:t>
            </a:r>
            <a:r>
              <a:rPr lang="ko-KR" altLang="en-US"/>
              <a:t>년에 출판한 항해기에 나오는 </a:t>
            </a:r>
            <a:r>
              <a:rPr lang="en-US" altLang="ko-KR"/>
              <a:t>[</a:t>
            </a:r>
            <a:r>
              <a:rPr lang="ko-KR" altLang="en-US"/>
              <a:t>조선관리와 수행원들</a:t>
            </a:r>
            <a:r>
              <a:rPr lang="en-US" altLang="ko-KR"/>
              <a:t>]</a:t>
            </a:r>
            <a:r>
              <a:rPr lang="ko-KR" altLang="en-US"/>
              <a:t>이라는 채색판화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FC80B-09E2-441C-B2FA-191DBE6DFE8C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BOSTON SUNDAY </a:t>
            </a:r>
            <a:r>
              <a:rPr lang="ko-KR" altLang="en-US"/>
              <a:t>삽화 </a:t>
            </a:r>
            <a:r>
              <a:rPr lang="en-US" altLang="ko-KR"/>
              <a:t>(1903)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http://withsoju.tistory.com/305?srchid=BR1http%3A%2F%2Fwithsoju.tistory.com%2F305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D5A8E-3034-4A34-84F9-179C7C2D3A6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F517-9F3D-4600-8734-9988FE5FC8DB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B9F8-4904-461A-93F2-A0000AFB5122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2F90-F665-478B-93F3-5574C5C4C372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654AE6-D021-48BE-8051-AA98867B95B2}" type="datetime1">
              <a:rPr lang="ko-KR" altLang="en-US" smtClean="0"/>
              <a:pPr/>
              <a:t>2012-04-24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EE0A45-D412-42DC-9A1A-60D02B15C65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382ED5-32B3-419D-900A-73FFB8CBD9B2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FAC4-D551-4376-9FE1-727287A755B5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8B84-E289-45A7-8DB8-48398DB1142F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3D1D-748C-4F87-9291-EB5052B66713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5A7F-3594-4F72-8CAB-5EBD1667B5DD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CB7B-F5A8-4DC7-9D42-90C31092B0DC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DAFC50-46D9-455A-BBE7-02390A4853EB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05-AF91-4AD3-8134-C766DEDB6C98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C5C9AD-E793-4B99-A385-DF54CD29CD83}" type="datetime1">
              <a:rPr lang="ko-KR" altLang="en-US" smtClean="0"/>
              <a:pPr/>
              <a:t>2012-04-24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5573CD-943B-438D-9F1A-E045147792C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musics\T\Yoonmirae\09%20&#44160;&#51008;%20&#54665;&#48373;.wma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musics\Yo-Yo%20Ma%20Plays%20Ennio%20Morricone\01%20Gabriel's%20Oboe%20(The%20Mission)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1428760"/>
          </a:xfrm>
        </p:spPr>
        <p:txBody>
          <a:bodyPr>
            <a:noAutofit/>
          </a:bodyPr>
          <a:lstStyle/>
          <a:p>
            <a:r>
              <a:rPr lang="ko-KR" altLang="en-US" b="1" dirty="0" smtClean="0"/>
              <a:t>상명대학교 </a:t>
            </a:r>
            <a:r>
              <a:rPr lang="ko-KR" altLang="en-US" b="1" dirty="0" err="1" smtClean="0"/>
              <a:t>역사콘텐츠학과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주   진   오     교수</a:t>
            </a: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세계화 시대의 한국민족주의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ko-KR" altLang="en-US" sz="3200" dirty="0" smtClean="0"/>
              <a:t>자신들의 피해만 강조하는 자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自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민족 중심주의</a:t>
            </a:r>
          </a:p>
          <a:p>
            <a:pPr>
              <a:lnSpc>
                <a:spcPct val="150000"/>
              </a:lnSpc>
            </a:pPr>
            <a:r>
              <a:rPr lang="ko-KR" altLang="en-US" sz="3200" dirty="0" smtClean="0"/>
              <a:t>자신들이 이룩한 성과를 인정하지 않는다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dirty="0" smtClean="0"/>
              <a:t>강자에 대한 콤플렉스와 약자에 대한 우월감</a:t>
            </a:r>
            <a:endParaRPr lang="en-US" altLang="ko-KR" sz="3200" dirty="0" smtClean="0"/>
          </a:p>
          <a:p>
            <a:pPr>
              <a:lnSpc>
                <a:spcPct val="150000"/>
              </a:lnSpc>
            </a:pPr>
            <a:r>
              <a:rPr lang="ko-KR" altLang="en-US" sz="3200" dirty="0" smtClean="0"/>
              <a:t>타자 비판의 논리를 자신에게는 적용 않음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dirty="0" smtClean="0"/>
              <a:t>자신이 특별히 인정받아야 한다는 조바심</a:t>
            </a:r>
            <a:r>
              <a:rPr lang="en-US" altLang="ko-KR" sz="3200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dirty="0" smtClean="0"/>
              <a:t>세계가 바라보는 한국 민족주의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sz="3200" b="1" dirty="0" smtClean="0"/>
              <a:t>민족 형성의 논리</a:t>
            </a:r>
            <a:endParaRPr lang="en-US" altLang="ko-KR" sz="3200" b="1" dirty="0" smtClean="0"/>
          </a:p>
          <a:p>
            <a:endParaRPr lang="en-US" altLang="ko-KR" sz="3200" b="1" dirty="0" smtClean="0"/>
          </a:p>
          <a:p>
            <a:r>
              <a:rPr lang="ko-KR" altLang="en-US" sz="3200" b="1" dirty="0" smtClean="0"/>
              <a:t>민족 국가 수립의 이데올로기</a:t>
            </a:r>
            <a:endParaRPr lang="en-US" altLang="ko-KR" sz="3200" b="1" dirty="0" smtClean="0"/>
          </a:p>
          <a:p>
            <a:endParaRPr lang="en-US" altLang="ko-KR" sz="3200" b="1" dirty="0" smtClean="0"/>
          </a:p>
          <a:p>
            <a:r>
              <a:rPr lang="ko-KR" altLang="en-US" sz="3200" b="1" dirty="0" smtClean="0"/>
              <a:t>민족해방의 논리</a:t>
            </a:r>
            <a:endParaRPr lang="en-US" altLang="ko-KR" sz="3200" b="1" dirty="0" smtClean="0"/>
          </a:p>
          <a:p>
            <a:endParaRPr lang="en-US" altLang="ko-KR" sz="3200" b="1" dirty="0" smtClean="0"/>
          </a:p>
          <a:p>
            <a:r>
              <a:rPr lang="ko-KR" altLang="en-US" sz="3200" b="1" dirty="0" smtClean="0"/>
              <a:t>민족통일의 논리</a:t>
            </a:r>
            <a:endParaRPr lang="ko-KR" altLang="en-US" sz="32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민족주의의 순기능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민족 외의 존재에 대한 우월감과 적대감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타 민족 내 동질세력과의 연대 형성을 저해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소수자 </a:t>
            </a:r>
            <a:r>
              <a:rPr lang="en-US" altLang="ko-KR" b="1" dirty="0" smtClean="0"/>
              <a:t>(Minority)</a:t>
            </a:r>
            <a:r>
              <a:rPr lang="ko-KR" altLang="en-US" b="1" dirty="0" smtClean="0"/>
              <a:t>에 대한 소외와 차별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부끄러운 과거에 대한 은폐와 모멸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민족적 역량이 약한 상대에 대한 무시와 무지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민족주의의 역기능</a:t>
            </a:r>
            <a:endParaRPr lang="ko-KR" altLang="en-US" dirty="0"/>
          </a:p>
        </p:txBody>
      </p:sp>
      <p:pic>
        <p:nvPicPr>
          <p:cNvPr id="5" name="09 검은 행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15206" y="37861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b="1" spc="300" dirty="0" smtClean="0"/>
              <a:t>민족우월의식의 강조</a:t>
            </a:r>
            <a:endParaRPr lang="en-US" altLang="ko-KR" b="1" spc="300" dirty="0" smtClean="0"/>
          </a:p>
          <a:p>
            <a:pPr>
              <a:lnSpc>
                <a:spcPct val="150000"/>
              </a:lnSpc>
            </a:pPr>
            <a:r>
              <a:rPr lang="ko-KR" altLang="en-US" b="1" spc="300" dirty="0" smtClean="0"/>
              <a:t>잦은 외침의 강조와 전쟁영웅 미화</a:t>
            </a:r>
            <a:endParaRPr lang="en-US" altLang="ko-KR" b="1" spc="300" dirty="0" smtClean="0"/>
          </a:p>
          <a:p>
            <a:pPr>
              <a:lnSpc>
                <a:spcPct val="150000"/>
              </a:lnSpc>
            </a:pPr>
            <a:r>
              <a:rPr lang="ko-KR" altLang="en-US" b="1" spc="300" dirty="0" smtClean="0"/>
              <a:t>강한 외세에 대한 외교적 노력 격하</a:t>
            </a:r>
            <a:endParaRPr lang="en-US" altLang="ko-KR" b="1" spc="300" dirty="0" smtClean="0"/>
          </a:p>
          <a:p>
            <a:pPr>
              <a:lnSpc>
                <a:spcPct val="150000"/>
              </a:lnSpc>
            </a:pPr>
            <a:r>
              <a:rPr lang="ko-KR" altLang="en-US" b="1" spc="300" dirty="0" smtClean="0"/>
              <a:t>사대외교와 사대주의의 구별 없음</a:t>
            </a:r>
            <a:endParaRPr lang="en-US" altLang="ko-KR" b="1" spc="300" dirty="0" smtClean="0"/>
          </a:p>
          <a:p>
            <a:pPr>
              <a:lnSpc>
                <a:spcPct val="150000"/>
              </a:lnSpc>
            </a:pPr>
            <a:r>
              <a:rPr lang="ko-KR" altLang="en-US" b="1" spc="300" dirty="0" smtClean="0"/>
              <a:t>문호개방에 대한 부정적 인식</a:t>
            </a:r>
            <a:endParaRPr lang="en-US" altLang="ko-KR" b="1" spc="300" dirty="0" smtClean="0"/>
          </a:p>
          <a:p>
            <a:pPr>
              <a:lnSpc>
                <a:spcPct val="150000"/>
              </a:lnSpc>
            </a:pPr>
            <a:r>
              <a:rPr lang="ko-KR" altLang="en-US" b="1" spc="300" dirty="0" smtClean="0"/>
              <a:t>외세에 대한 적개심 고취</a:t>
            </a:r>
            <a:endParaRPr lang="en-US" altLang="ko-KR" b="1" spc="300" dirty="0" smtClean="0"/>
          </a:p>
          <a:p>
            <a:pPr>
              <a:lnSpc>
                <a:spcPct val="150000"/>
              </a:lnSpc>
            </a:pPr>
            <a:r>
              <a:rPr lang="ko-KR" altLang="en-US" b="1" spc="300" dirty="0" smtClean="0"/>
              <a:t>영토확장에 대한 강조</a:t>
            </a:r>
            <a:endParaRPr lang="en-US" altLang="ko-KR" b="1" spc="300" dirty="0" smtClean="0"/>
          </a:p>
          <a:p>
            <a:pPr>
              <a:lnSpc>
                <a:spcPct val="150000"/>
              </a:lnSpc>
            </a:pPr>
            <a:r>
              <a:rPr lang="ko-KR" altLang="en-US" b="1" spc="300" dirty="0" smtClean="0"/>
              <a:t>중국에 대한 열등감과 북방민족에 대한 우월감</a:t>
            </a:r>
            <a:endParaRPr lang="ko-KR" altLang="en-US" b="1" spc="3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민족주의 역사교육의 반성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4211638" y="3068638"/>
            <a:ext cx="914400" cy="914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4836" name="Picture 20" descr="한국인상상도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555776" y="815327"/>
            <a:ext cx="4032448" cy="518614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59113" y="4365625"/>
            <a:ext cx="1512887" cy="714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63713" y="549275"/>
            <a:ext cx="5545137" cy="5588000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pic>
        <p:nvPicPr>
          <p:cNvPr id="35844" name="Picture 4" descr="갓 쓴 노인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315350" y="1151182"/>
            <a:ext cx="4200866" cy="451006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BOSTON SUNDAY 삽화(1903)-한국의 백년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589068" y="381000"/>
            <a:ext cx="3965863" cy="57150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sz="5800" b="1" dirty="0" smtClean="0"/>
              <a:t>민족주의의 역기능에 대한 통렬한 비판으로서 중요한 의미를 지님</a:t>
            </a:r>
            <a:r>
              <a:rPr lang="en-US" altLang="ko-KR" sz="5800" b="1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5800" b="1" dirty="0" smtClean="0"/>
          </a:p>
          <a:p>
            <a:pPr>
              <a:lnSpc>
                <a:spcPct val="150000"/>
              </a:lnSpc>
            </a:pPr>
            <a:r>
              <a:rPr lang="ko-KR" altLang="en-US" sz="5800" b="1" dirty="0" smtClean="0"/>
              <a:t>하지만 민족주의의 순기능은 이제 끝났는가</a:t>
            </a:r>
            <a:r>
              <a:rPr lang="en-US" altLang="ko-KR" sz="5800" b="1" dirty="0" smtClean="0"/>
              <a:t>?</a:t>
            </a:r>
          </a:p>
          <a:p>
            <a:pPr>
              <a:lnSpc>
                <a:spcPct val="150000"/>
              </a:lnSpc>
            </a:pPr>
            <a:endParaRPr lang="en-US" altLang="ko-KR" sz="5800" b="1" dirty="0" smtClean="0"/>
          </a:p>
          <a:p>
            <a:pPr>
              <a:lnSpc>
                <a:spcPct val="150000"/>
              </a:lnSpc>
            </a:pPr>
            <a:r>
              <a:rPr lang="ko-KR" altLang="en-US" sz="5800" b="1" dirty="0" smtClean="0"/>
              <a:t>세계의 민족주의가 부활하는 시점에서 한국 민족주의만 해체한다고 해서 문제가 해결되나</a:t>
            </a:r>
            <a:r>
              <a:rPr lang="en-US" altLang="ko-KR" sz="5800" b="1" dirty="0" smtClean="0"/>
              <a:t>?</a:t>
            </a:r>
            <a:endParaRPr lang="ko-KR" altLang="en-US" sz="58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민족주의는 반역인가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b="1" spc="300" dirty="0" smtClean="0"/>
              <a:t>개화파에 대한 찬양과 민중운동의 무시</a:t>
            </a:r>
            <a:endParaRPr lang="en-US" altLang="ko-KR" b="1" spc="300" dirty="0" smtClean="0"/>
          </a:p>
          <a:p>
            <a:endParaRPr lang="en-US" altLang="ko-KR" b="1" spc="300" dirty="0" smtClean="0"/>
          </a:p>
          <a:p>
            <a:r>
              <a:rPr lang="ko-KR" altLang="en-US" b="1" spc="300" dirty="0" smtClean="0"/>
              <a:t>식민지 지배의 합리화</a:t>
            </a:r>
            <a:r>
              <a:rPr lang="en-US" altLang="ko-KR" b="1" spc="300" dirty="0" smtClean="0"/>
              <a:t>: </a:t>
            </a:r>
            <a:r>
              <a:rPr lang="ko-KR" altLang="en-US" b="1" spc="300" dirty="0" smtClean="0"/>
              <a:t>식민지 근대화론</a:t>
            </a:r>
            <a:endParaRPr lang="en-US" altLang="ko-KR" b="1" spc="300" dirty="0" smtClean="0"/>
          </a:p>
          <a:p>
            <a:endParaRPr lang="en-US" altLang="ko-KR" b="1" spc="300" dirty="0" smtClean="0"/>
          </a:p>
          <a:p>
            <a:r>
              <a:rPr lang="ko-KR" altLang="en-US" b="1" spc="300" dirty="0" smtClean="0"/>
              <a:t>친일세력</a:t>
            </a:r>
            <a:r>
              <a:rPr lang="en-US" altLang="ko-KR" b="1" spc="300" dirty="0" smtClean="0"/>
              <a:t>: </a:t>
            </a:r>
            <a:r>
              <a:rPr lang="ko-KR" altLang="en-US" b="1" spc="300" dirty="0" smtClean="0"/>
              <a:t>근대화의 선구자</a:t>
            </a:r>
            <a:endParaRPr lang="en-US" altLang="ko-KR" b="1" spc="300" dirty="0" smtClean="0"/>
          </a:p>
          <a:p>
            <a:endParaRPr lang="en-US" altLang="ko-KR" b="1" spc="300" dirty="0" smtClean="0"/>
          </a:p>
          <a:p>
            <a:r>
              <a:rPr lang="ko-KR" altLang="en-US" b="1" spc="300" dirty="0" smtClean="0"/>
              <a:t>민족사에서 제외시킨 북한</a:t>
            </a:r>
            <a:endParaRPr lang="ko-KR" altLang="en-US" b="1" spc="3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라이트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탈민족주의론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선진국에서 민족주의는 보수의 이데올로기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과거 식민주의자들의 논리적 기반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한국에서는 오히려 보수층이 탈 민족주의 주장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진보세력이 민족주의를 자신의 무기로 사용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한국에 진정한 보수가 있는가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한국사회의 아이러니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sz="3000" dirty="0" smtClean="0"/>
              <a:t>세계화를 하지 않아도 우리의 미래는 있는가</a:t>
            </a:r>
            <a:r>
              <a:rPr lang="en-US" altLang="ko-KR" sz="3000" dirty="0" smtClean="0"/>
              <a:t>?</a:t>
            </a:r>
          </a:p>
          <a:p>
            <a:endParaRPr lang="en-US" altLang="ko-KR" sz="3000" dirty="0" smtClean="0"/>
          </a:p>
          <a:p>
            <a:r>
              <a:rPr lang="ko-KR" altLang="en-US" sz="3000" dirty="0" smtClean="0"/>
              <a:t>민족주의 없이도 주권과 정체성은 유지될 것인가</a:t>
            </a:r>
            <a:r>
              <a:rPr lang="en-US" altLang="ko-KR" sz="3000" dirty="0" smtClean="0"/>
              <a:t>?</a:t>
            </a:r>
          </a:p>
          <a:p>
            <a:endParaRPr lang="en-US" altLang="ko-KR" sz="3000" dirty="0" smtClean="0"/>
          </a:p>
          <a:p>
            <a:r>
              <a:rPr lang="ko-KR" altLang="en-US" sz="3000" dirty="0" smtClean="0"/>
              <a:t>민족적 정체성이란 무엇인가</a:t>
            </a:r>
            <a:r>
              <a:rPr lang="en-US" altLang="ko-KR" sz="3000" dirty="0" smtClean="0"/>
              <a:t>?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들어가며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반성 없는 피해의식에서 벗어나기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제국주의자가 되지 못한 슬픔에서 벗어나기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민족적 콤플렉스 벗어 던지기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다문화 사회에 대한 준비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柔遠之義</a:t>
            </a:r>
            <a:r>
              <a:rPr lang="en-US" altLang="ko-KR" b="1" dirty="0" smtClean="0"/>
              <a:t>)</a:t>
            </a:r>
          </a:p>
          <a:p>
            <a:endParaRPr lang="en-US" altLang="ko-KR" b="1" dirty="0" smtClean="0"/>
          </a:p>
          <a:p>
            <a:r>
              <a:rPr lang="ko-KR" altLang="en-US" b="1" dirty="0" smtClean="0"/>
              <a:t>역사전쟁에서 역사대화로 나아가기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어떻게 할 것인가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20550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43174" y="1465654"/>
            <a:ext cx="3429024" cy="4977615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어떤 길을 갈 것인가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6" name="01 Gabriel's Oboe (The Mission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5400" dirty="0" smtClean="0"/>
              <a:t>1) </a:t>
            </a:r>
            <a:r>
              <a:rPr lang="ko-KR" altLang="en-US" sz="5400" dirty="0" smtClean="0"/>
              <a:t>柔遠之義의 뜻은</a:t>
            </a:r>
            <a:r>
              <a:rPr lang="en-US" altLang="ko-KR" sz="5400" dirty="0" smtClean="0"/>
              <a:t>?</a:t>
            </a:r>
          </a:p>
          <a:p>
            <a:endParaRPr lang="en-US" altLang="ko-KR" sz="5400" b="1" dirty="0" smtClean="0"/>
          </a:p>
          <a:p>
            <a:pPr>
              <a:buNone/>
            </a:pPr>
            <a:r>
              <a:rPr lang="en-US" altLang="ko-KR" sz="5400" b="1" dirty="0" smtClean="0"/>
              <a:t>2) 21</a:t>
            </a:r>
            <a:r>
              <a:rPr lang="ko-KR" altLang="en-US" sz="5400" b="1" dirty="0" smtClean="0"/>
              <a:t>세기 지성인의 조건 여섯 가지는</a:t>
            </a:r>
            <a:r>
              <a:rPr lang="en-US" altLang="ko-KR" sz="5400" b="1" dirty="0" smtClean="0"/>
              <a:t>?</a:t>
            </a:r>
            <a:endParaRPr lang="ko-KR" altLang="en-US" sz="54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보너스 퀴즈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각 사람의 이름을 맞춰 봅시다 </a:t>
            </a:r>
            <a:endParaRPr lang="ko-KR" altLang="en-US" dirty="0"/>
          </a:p>
        </p:txBody>
      </p:sp>
      <p:sp>
        <p:nvSpPr>
          <p:cNvPr id="5" name="세로 텍스트 개체 틀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0A45-D412-42DC-9A1A-60D02B15C652}" type="slidenum">
              <a:rPr lang="en-US" altLang="ko-KR" smtClean="0"/>
              <a:pPr/>
              <a:t>23</a:t>
            </a:fld>
            <a:endParaRPr lang="en-US" altLang="ko-KR"/>
          </a:p>
        </p:txBody>
      </p:sp>
      <p:pic>
        <p:nvPicPr>
          <p:cNvPr id="123909" name="Picture 5" descr="갑신정변의주요인물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844824"/>
            <a:ext cx="5168900" cy="4395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220000"/>
              </a:lnSpc>
            </a:pPr>
            <a:r>
              <a:rPr lang="ko-KR" altLang="en-US" sz="7200" b="1" dirty="0" smtClean="0"/>
              <a:t>유난히 검었었던 어릴 적 내 살색 사람들은 손가락질 해 내 </a:t>
            </a:r>
            <a:r>
              <a:rPr lang="en-US" altLang="ko-KR" sz="7200" b="1" dirty="0" smtClean="0"/>
              <a:t>Mommy</a:t>
            </a:r>
            <a:r>
              <a:rPr lang="ko-KR" altLang="en-US" sz="7200" b="1" dirty="0" smtClean="0"/>
              <a:t>한테 내 </a:t>
            </a:r>
            <a:r>
              <a:rPr lang="en-US" altLang="ko-KR" sz="7200" b="1" dirty="0" smtClean="0"/>
              <a:t>Poppy</a:t>
            </a:r>
            <a:r>
              <a:rPr lang="ko-KR" altLang="en-US" sz="7200" b="1" dirty="0" smtClean="0"/>
              <a:t>는 흑인 미군 여기저기 수근 대 또 이러쿵 </a:t>
            </a:r>
            <a:r>
              <a:rPr lang="ko-KR" altLang="en-US" sz="7200" b="1" dirty="0" err="1" smtClean="0"/>
              <a:t>저러쿵</a:t>
            </a:r>
            <a:r>
              <a:rPr lang="ko-KR" altLang="en-US" sz="7200" b="1" dirty="0" smtClean="0"/>
              <a:t> 내 눈가에는 항상 눈물이 고여 어렸지만 </a:t>
            </a:r>
            <a:endParaRPr lang="en-US" altLang="ko-KR" sz="7200" b="1" dirty="0" smtClean="0"/>
          </a:p>
          <a:p>
            <a:pPr>
              <a:lnSpc>
                <a:spcPct val="220000"/>
              </a:lnSpc>
            </a:pPr>
            <a:r>
              <a:rPr lang="ko-KR" altLang="en-US" sz="7200" b="1" dirty="0" smtClean="0"/>
              <a:t>엄마의 슬픔이 보여 모든 게 나 때문인 것 같은 죄책감에 하루에 수십 번도 넘게 난 내 얼굴을 씻어내 하얀 비누를 내 눈물에 녹여내 까만 피부를 난 속으로 원망해 </a:t>
            </a:r>
            <a:r>
              <a:rPr lang="en-US" altLang="ko-KR" sz="7200" b="1" dirty="0" smtClean="0"/>
              <a:t>Why O Why </a:t>
            </a:r>
            <a:r>
              <a:rPr lang="ko-KR" altLang="en-US" sz="7200" b="1" dirty="0" smtClean="0"/>
              <a:t>세상은 나를 판단해 세상이 미워질 때마다 두 눈을 꼭 감아 </a:t>
            </a:r>
            <a:endParaRPr lang="en-US" altLang="ko-KR" sz="7200" b="1" dirty="0" smtClean="0"/>
          </a:p>
          <a:p>
            <a:pPr>
              <a:lnSpc>
                <a:spcPct val="220000"/>
              </a:lnSpc>
            </a:pPr>
            <a:r>
              <a:rPr lang="ko-KR" altLang="en-US" sz="7200" b="1" dirty="0" smtClean="0"/>
              <a:t>아빠가 선물해 준 음악에 내 혼을 담아 볼륨을 타고 높이 높이 날아가 저 멀리</a:t>
            </a:r>
            <a:r>
              <a:rPr lang="en-US" altLang="ko-KR" sz="7200" b="1" dirty="0" smtClean="0"/>
              <a:t>, La </a:t>
            </a:r>
            <a:r>
              <a:rPr lang="en-US" altLang="ko-KR" sz="7200" b="1" dirty="0" err="1" smtClean="0"/>
              <a:t>Musique</a:t>
            </a:r>
            <a:r>
              <a:rPr lang="en-US" altLang="ko-KR" sz="7200" b="1" dirty="0" smtClean="0"/>
              <a:t>!</a:t>
            </a:r>
            <a:r>
              <a:rPr lang="en-US" altLang="ko-KR" sz="5600" dirty="0" smtClean="0"/>
              <a:t/>
            </a:r>
            <a:br>
              <a:rPr lang="en-US" altLang="ko-KR" sz="5600" dirty="0" smtClean="0"/>
            </a:br>
            <a:endParaRPr lang="en-US" altLang="ko-KR" sz="5600" dirty="0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검은 행복   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윤미래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en-US" altLang="ko-KR" dirty="0" smtClean="0"/>
              <a:t>19</a:t>
            </a:r>
            <a:r>
              <a:rPr lang="ko-KR" altLang="en-US" dirty="0" smtClean="0"/>
              <a:t>세기 말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세기 초의 실패에서 무엇을 배울 것인가</a:t>
            </a:r>
            <a:r>
              <a:rPr lang="en-US" altLang="ko-KR" dirty="0" smtClean="0"/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/>
              <a:t>식민지화는 우리의 책임인가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제국주의의 책임인가</a:t>
            </a:r>
            <a:r>
              <a:rPr lang="en-US" altLang="ko-KR" dirty="0" smtClean="0"/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/>
              <a:t> 세계화는 반드시 위기를 의미하는가</a:t>
            </a:r>
            <a:r>
              <a:rPr lang="en-US" altLang="ko-KR" dirty="0" smtClean="0"/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/>
              <a:t>세계화는 반드시 선진국을 닮아 가는 것을 의미하는가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역사에서 무엇을 배울 것인가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3600" dirty="0" smtClean="0"/>
          </a:p>
          <a:p>
            <a:r>
              <a:rPr lang="ko-KR" altLang="en-US" sz="3600" dirty="0" err="1" smtClean="0"/>
              <a:t>척사위정론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斥邪衛正論</a:t>
            </a:r>
            <a:r>
              <a:rPr lang="en-US" altLang="ko-KR" sz="3600" dirty="0" smtClean="0"/>
              <a:t>)</a:t>
            </a:r>
          </a:p>
          <a:p>
            <a:endParaRPr lang="en-US" altLang="ko-KR" sz="3600" dirty="0" smtClean="0"/>
          </a:p>
          <a:p>
            <a:r>
              <a:rPr lang="ko-KR" altLang="en-US" sz="3600" dirty="0" err="1" smtClean="0"/>
              <a:t>동도서기론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東道西器論</a:t>
            </a:r>
            <a:r>
              <a:rPr lang="en-US" altLang="ko-KR" sz="3600" dirty="0" smtClean="0"/>
              <a:t>)</a:t>
            </a:r>
          </a:p>
          <a:p>
            <a:endParaRPr lang="en-US" altLang="ko-KR" sz="3600" dirty="0" smtClean="0"/>
          </a:p>
          <a:p>
            <a:r>
              <a:rPr lang="ko-KR" altLang="en-US" sz="3600" dirty="0" smtClean="0"/>
              <a:t>문명개화론 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文明開化論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19</a:t>
            </a:r>
            <a:r>
              <a:rPr lang="ko-KR" altLang="en-US" dirty="0" smtClean="0"/>
              <a:t>세기 말 조선인의 세계화 대응방식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갑신정변의주요인물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620713"/>
            <a:ext cx="6911975" cy="5876925"/>
          </a:xfrm>
          <a:noFill/>
          <a:ln/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0A45-D412-42DC-9A1A-60D02B15C652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야구단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559052" y="822198"/>
            <a:ext cx="6025896" cy="483260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5" name="Picture 5" descr="대한민보 삽화4(190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27783" y="210601"/>
            <a:ext cx="3835993" cy="61707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혈연의 공통성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언어의 공통성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지역의 공통성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집단의식의 공통성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민족주의의  구성 요소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dirty="0"/>
          </a:p>
          <a:p>
            <a:pPr>
              <a:lnSpc>
                <a:spcPct val="150000"/>
              </a:lnSpc>
              <a:buFontTx/>
              <a:buChar char="•"/>
            </a:pPr>
            <a:r>
              <a:rPr lang="ko-KR" altLang="en-US" sz="3600" dirty="0"/>
              <a:t>우리의 소원은 통일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ko-KR" altLang="en-US" sz="3600" dirty="0"/>
              <a:t>우리 것은 좋은 것이여</a:t>
            </a:r>
            <a:r>
              <a:rPr lang="en-US" altLang="ko-KR" sz="3600" dirty="0"/>
              <a:t>. </a:t>
            </a:r>
            <a:r>
              <a:rPr lang="ko-KR" altLang="en-US" sz="3600" dirty="0"/>
              <a:t>신토불이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ko-KR" altLang="en-US" sz="3600" dirty="0" smtClean="0"/>
              <a:t>한민족은 단군이래의 </a:t>
            </a:r>
            <a:r>
              <a:rPr lang="ko-KR" altLang="en-US" sz="3600" dirty="0"/>
              <a:t>단일민족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ko-KR" altLang="en-US" sz="3600" dirty="0"/>
              <a:t>한글은 세계에서 가장 우수한 문자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5573CD-943B-438D-9F1A-E045147792C8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 민족주의의 표상들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2249</TotalTime>
  <Words>560</Words>
  <Application>Microsoft Office PowerPoint</Application>
  <PresentationFormat>화면 슬라이드 쇼(4:3)</PresentationFormat>
  <Paragraphs>148</Paragraphs>
  <Slides>24</Slides>
  <Notes>5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종이</vt:lpstr>
      <vt:lpstr>세계화 시대의 한국민족주의</vt:lpstr>
      <vt:lpstr>들어가며</vt:lpstr>
      <vt:lpstr>역사에서 무엇을 배울 것인가?</vt:lpstr>
      <vt:lpstr>19세기 말 조선인의 세계화 대응방식</vt:lpstr>
      <vt:lpstr>PowerPoint 프레젠테이션</vt:lpstr>
      <vt:lpstr>PowerPoint 프레젠테이션</vt:lpstr>
      <vt:lpstr>PowerPoint 프레젠테이션</vt:lpstr>
      <vt:lpstr>민족주의의  구성 요소</vt:lpstr>
      <vt:lpstr>한국 민족주의의 표상들</vt:lpstr>
      <vt:lpstr>세계가 바라보는 한국 민족주의</vt:lpstr>
      <vt:lpstr>민족주의의 순기능</vt:lpstr>
      <vt:lpstr>민족주의의 역기능</vt:lpstr>
      <vt:lpstr>민족주의 역사교육의 반성</vt:lpstr>
      <vt:lpstr>PowerPoint 프레젠테이션</vt:lpstr>
      <vt:lpstr>PowerPoint 프레젠테이션</vt:lpstr>
      <vt:lpstr>PowerPoint 프레젠테이션</vt:lpstr>
      <vt:lpstr>민족주의는 반역인가?</vt:lpstr>
      <vt:lpstr>‘뉴 라이트’의 탈민족주의론</vt:lpstr>
      <vt:lpstr>한국사회의 아이러니</vt:lpstr>
      <vt:lpstr>어떻게 할 것인가?</vt:lpstr>
      <vt:lpstr>어떤 길을 갈 것인가?</vt:lpstr>
      <vt:lpstr>보너스 퀴즈</vt:lpstr>
      <vt:lpstr>각 사람의 이름을 맞춰 봅시다 </vt:lpstr>
      <vt:lpstr>검은 행복    –윤미래-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zcp30</dc:creator>
  <cp:lastModifiedBy>user</cp:lastModifiedBy>
  <cp:revision>209</cp:revision>
  <dcterms:created xsi:type="dcterms:W3CDTF">2009-03-05T07:49:36Z</dcterms:created>
  <dcterms:modified xsi:type="dcterms:W3CDTF">2012-04-24T08:45:46Z</dcterms:modified>
</cp:coreProperties>
</file>